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p:scale>
          <a:sx n="90" d="100"/>
          <a:sy n="90" d="100"/>
        </p:scale>
        <p:origin x="1224"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5E39321-3374-47B9-9BC7-A866F58F4A23}" type="datetimeFigureOut">
              <a:rPr kumimoji="1" lang="ja-JP" altLang="en-US" smtClean="0"/>
              <a:t>2018/4/18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40E0C0-A59E-48DF-AB4F-2887933CA9C6}" type="slidenum">
              <a:rPr kumimoji="1" lang="ja-JP" altLang="en-US" smtClean="0"/>
              <a:t>‹#›</a:t>
            </a:fld>
            <a:endParaRPr kumimoji="1" lang="ja-JP" altLang="en-US"/>
          </a:p>
        </p:txBody>
      </p:sp>
    </p:spTree>
    <p:extLst>
      <p:ext uri="{BB962C8B-B14F-4D97-AF65-F5344CB8AC3E}">
        <p14:creationId xmlns:p14="http://schemas.microsoft.com/office/powerpoint/2010/main" val="3610262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5E39321-3374-47B9-9BC7-A866F58F4A23}" type="datetimeFigureOut">
              <a:rPr kumimoji="1" lang="ja-JP" altLang="en-US" smtClean="0"/>
              <a:t>2018/4/18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40E0C0-A59E-48DF-AB4F-2887933CA9C6}" type="slidenum">
              <a:rPr kumimoji="1" lang="ja-JP" altLang="en-US" smtClean="0"/>
              <a:t>‹#›</a:t>
            </a:fld>
            <a:endParaRPr kumimoji="1" lang="ja-JP" altLang="en-US"/>
          </a:p>
        </p:txBody>
      </p:sp>
    </p:spTree>
    <p:extLst>
      <p:ext uri="{BB962C8B-B14F-4D97-AF65-F5344CB8AC3E}">
        <p14:creationId xmlns:p14="http://schemas.microsoft.com/office/powerpoint/2010/main" val="149268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5E39321-3374-47B9-9BC7-A866F58F4A23}" type="datetimeFigureOut">
              <a:rPr kumimoji="1" lang="ja-JP" altLang="en-US" smtClean="0"/>
              <a:t>2018/4/18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40E0C0-A59E-48DF-AB4F-2887933CA9C6}" type="slidenum">
              <a:rPr kumimoji="1" lang="ja-JP" altLang="en-US" smtClean="0"/>
              <a:t>‹#›</a:t>
            </a:fld>
            <a:endParaRPr kumimoji="1" lang="ja-JP" altLang="en-US"/>
          </a:p>
        </p:txBody>
      </p:sp>
    </p:spTree>
    <p:extLst>
      <p:ext uri="{BB962C8B-B14F-4D97-AF65-F5344CB8AC3E}">
        <p14:creationId xmlns:p14="http://schemas.microsoft.com/office/powerpoint/2010/main" val="344862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5E39321-3374-47B9-9BC7-A866F58F4A23}" type="datetimeFigureOut">
              <a:rPr kumimoji="1" lang="ja-JP" altLang="en-US" smtClean="0"/>
              <a:t>2018/4/18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40E0C0-A59E-48DF-AB4F-2887933CA9C6}" type="slidenum">
              <a:rPr kumimoji="1" lang="ja-JP" altLang="en-US" smtClean="0"/>
              <a:t>‹#›</a:t>
            </a:fld>
            <a:endParaRPr kumimoji="1" lang="ja-JP" altLang="en-US"/>
          </a:p>
        </p:txBody>
      </p:sp>
    </p:spTree>
    <p:extLst>
      <p:ext uri="{BB962C8B-B14F-4D97-AF65-F5344CB8AC3E}">
        <p14:creationId xmlns:p14="http://schemas.microsoft.com/office/powerpoint/2010/main" val="42497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5E39321-3374-47B9-9BC7-A866F58F4A23}" type="datetimeFigureOut">
              <a:rPr kumimoji="1" lang="ja-JP" altLang="en-US" smtClean="0"/>
              <a:t>2018/4/18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40E0C0-A59E-48DF-AB4F-2887933CA9C6}" type="slidenum">
              <a:rPr kumimoji="1" lang="ja-JP" altLang="en-US" smtClean="0"/>
              <a:t>‹#›</a:t>
            </a:fld>
            <a:endParaRPr kumimoji="1" lang="ja-JP" altLang="en-US"/>
          </a:p>
        </p:txBody>
      </p:sp>
    </p:spTree>
    <p:extLst>
      <p:ext uri="{BB962C8B-B14F-4D97-AF65-F5344CB8AC3E}">
        <p14:creationId xmlns:p14="http://schemas.microsoft.com/office/powerpoint/2010/main" val="322396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5E39321-3374-47B9-9BC7-A866F58F4A23}" type="datetimeFigureOut">
              <a:rPr kumimoji="1" lang="ja-JP" altLang="en-US" smtClean="0"/>
              <a:t>2018/4/18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40E0C0-A59E-48DF-AB4F-2887933CA9C6}" type="slidenum">
              <a:rPr kumimoji="1" lang="ja-JP" altLang="en-US" smtClean="0"/>
              <a:t>‹#›</a:t>
            </a:fld>
            <a:endParaRPr kumimoji="1" lang="ja-JP" altLang="en-US"/>
          </a:p>
        </p:txBody>
      </p:sp>
    </p:spTree>
    <p:extLst>
      <p:ext uri="{BB962C8B-B14F-4D97-AF65-F5344CB8AC3E}">
        <p14:creationId xmlns:p14="http://schemas.microsoft.com/office/powerpoint/2010/main" val="24241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5E39321-3374-47B9-9BC7-A866F58F4A23}" type="datetimeFigureOut">
              <a:rPr kumimoji="1" lang="ja-JP" altLang="en-US" smtClean="0"/>
              <a:t>2018/4/18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740E0C0-A59E-48DF-AB4F-2887933CA9C6}" type="slidenum">
              <a:rPr kumimoji="1" lang="ja-JP" altLang="en-US" smtClean="0"/>
              <a:t>‹#›</a:t>
            </a:fld>
            <a:endParaRPr kumimoji="1" lang="ja-JP" altLang="en-US"/>
          </a:p>
        </p:txBody>
      </p:sp>
    </p:spTree>
    <p:extLst>
      <p:ext uri="{BB962C8B-B14F-4D97-AF65-F5344CB8AC3E}">
        <p14:creationId xmlns:p14="http://schemas.microsoft.com/office/powerpoint/2010/main" val="308234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5E39321-3374-47B9-9BC7-A866F58F4A23}" type="datetimeFigureOut">
              <a:rPr kumimoji="1" lang="ja-JP" altLang="en-US" smtClean="0"/>
              <a:t>2018/4/18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40E0C0-A59E-48DF-AB4F-2887933CA9C6}" type="slidenum">
              <a:rPr kumimoji="1" lang="ja-JP" altLang="en-US" smtClean="0"/>
              <a:t>‹#›</a:t>
            </a:fld>
            <a:endParaRPr kumimoji="1" lang="ja-JP" altLang="en-US"/>
          </a:p>
        </p:txBody>
      </p:sp>
    </p:spTree>
    <p:extLst>
      <p:ext uri="{BB962C8B-B14F-4D97-AF65-F5344CB8AC3E}">
        <p14:creationId xmlns:p14="http://schemas.microsoft.com/office/powerpoint/2010/main" val="210632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39321-3374-47B9-9BC7-A866F58F4A23}" type="datetimeFigureOut">
              <a:rPr kumimoji="1" lang="ja-JP" altLang="en-US" smtClean="0"/>
              <a:t>2018/4/18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740E0C0-A59E-48DF-AB4F-2887933CA9C6}" type="slidenum">
              <a:rPr kumimoji="1" lang="ja-JP" altLang="en-US" smtClean="0"/>
              <a:t>‹#›</a:t>
            </a:fld>
            <a:endParaRPr kumimoji="1" lang="ja-JP" altLang="en-US"/>
          </a:p>
        </p:txBody>
      </p:sp>
    </p:spTree>
    <p:extLst>
      <p:ext uri="{BB962C8B-B14F-4D97-AF65-F5344CB8AC3E}">
        <p14:creationId xmlns:p14="http://schemas.microsoft.com/office/powerpoint/2010/main" val="267724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5E39321-3374-47B9-9BC7-A866F58F4A23}" type="datetimeFigureOut">
              <a:rPr kumimoji="1" lang="ja-JP" altLang="en-US" smtClean="0"/>
              <a:t>2018/4/18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40E0C0-A59E-48DF-AB4F-2887933CA9C6}" type="slidenum">
              <a:rPr kumimoji="1" lang="ja-JP" altLang="en-US" smtClean="0"/>
              <a:t>‹#›</a:t>
            </a:fld>
            <a:endParaRPr kumimoji="1" lang="ja-JP" altLang="en-US"/>
          </a:p>
        </p:txBody>
      </p:sp>
    </p:spTree>
    <p:extLst>
      <p:ext uri="{BB962C8B-B14F-4D97-AF65-F5344CB8AC3E}">
        <p14:creationId xmlns:p14="http://schemas.microsoft.com/office/powerpoint/2010/main" val="213699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5E39321-3374-47B9-9BC7-A866F58F4A23}" type="datetimeFigureOut">
              <a:rPr kumimoji="1" lang="ja-JP" altLang="en-US" smtClean="0"/>
              <a:t>2018/4/18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40E0C0-A59E-48DF-AB4F-2887933CA9C6}" type="slidenum">
              <a:rPr kumimoji="1" lang="ja-JP" altLang="en-US" smtClean="0"/>
              <a:t>‹#›</a:t>
            </a:fld>
            <a:endParaRPr kumimoji="1" lang="ja-JP" altLang="en-US"/>
          </a:p>
        </p:txBody>
      </p:sp>
    </p:spTree>
    <p:extLst>
      <p:ext uri="{BB962C8B-B14F-4D97-AF65-F5344CB8AC3E}">
        <p14:creationId xmlns:p14="http://schemas.microsoft.com/office/powerpoint/2010/main" val="267640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5E39321-3374-47B9-9BC7-A866F58F4A23}" type="datetimeFigureOut">
              <a:rPr kumimoji="1" lang="ja-JP" altLang="en-US" smtClean="0"/>
              <a:t>2018/4/18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740E0C0-A59E-48DF-AB4F-2887933CA9C6}" type="slidenum">
              <a:rPr kumimoji="1" lang="ja-JP" altLang="en-US" smtClean="0"/>
              <a:t>‹#›</a:t>
            </a:fld>
            <a:endParaRPr kumimoji="1" lang="ja-JP" altLang="en-US"/>
          </a:p>
        </p:txBody>
      </p:sp>
    </p:spTree>
    <p:extLst>
      <p:ext uri="{BB962C8B-B14F-4D97-AF65-F5344CB8AC3E}">
        <p14:creationId xmlns:p14="http://schemas.microsoft.com/office/powerpoint/2010/main" val="1989733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p:cNvPicPr>
            <a:picLocks noGrp="1" noChangeAspect="1"/>
          </p:cNvPicPr>
          <p:nvPr>
            <p:ph idx="1"/>
          </p:nvPr>
        </p:nvPicPr>
        <p:blipFill>
          <a:blip r:embed="rId2"/>
          <a:stretch>
            <a:fillRect/>
          </a:stretch>
        </p:blipFill>
        <p:spPr>
          <a:xfrm>
            <a:off x="6711" y="-554850"/>
            <a:ext cx="6858000" cy="3776663"/>
          </a:xfrm>
          <a:prstGeom prst="rect">
            <a:avLst/>
          </a:prstGeom>
        </p:spPr>
      </p:pic>
      <p:sp>
        <p:nvSpPr>
          <p:cNvPr id="4" name="タイトル 3"/>
          <p:cNvSpPr>
            <a:spLocks noGrp="1"/>
          </p:cNvSpPr>
          <p:nvPr>
            <p:ph type="title"/>
          </p:nvPr>
        </p:nvSpPr>
        <p:spPr>
          <a:xfrm>
            <a:off x="26844" y="-554850"/>
            <a:ext cx="6844578" cy="5346325"/>
          </a:xfr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kumimoji="1" lang="en-US" altLang="ja-JP" sz="4900" dirty="0" smtClean="0">
                <a:latin typeface="メイリオ" panose="020B0604030504040204" pitchFamily="50" charset="-128"/>
                <a:ea typeface="メイリオ" panose="020B0604030504040204" pitchFamily="50" charset="-128"/>
              </a:rPr>
              <a:t/>
            </a:r>
            <a:br>
              <a:rPr kumimoji="1" lang="en-US" altLang="ja-JP" sz="4900" dirty="0" smtClean="0">
                <a:latin typeface="メイリオ" panose="020B0604030504040204" pitchFamily="50" charset="-128"/>
                <a:ea typeface="メイリオ" panose="020B0604030504040204" pitchFamily="50" charset="-128"/>
              </a:rPr>
            </a:br>
            <a:r>
              <a:rPr lang="en-US" altLang="ja-JP" sz="4900" dirty="0">
                <a:latin typeface="メイリオ" panose="020B0604030504040204" pitchFamily="50" charset="-128"/>
                <a:ea typeface="メイリオ" panose="020B0604030504040204" pitchFamily="50" charset="-128"/>
              </a:rPr>
              <a:t/>
            </a:r>
            <a:br>
              <a:rPr lang="en-US" altLang="ja-JP" sz="4900" dirty="0">
                <a:latin typeface="メイリオ" panose="020B0604030504040204" pitchFamily="50" charset="-128"/>
                <a:ea typeface="メイリオ" panose="020B0604030504040204" pitchFamily="50" charset="-128"/>
              </a:rPr>
            </a:br>
            <a:r>
              <a:rPr lang="en-US" altLang="ja-JP" sz="4900" dirty="0" smtClean="0">
                <a:latin typeface="メイリオ" panose="020B0604030504040204" pitchFamily="50" charset="-128"/>
                <a:ea typeface="メイリオ" panose="020B0604030504040204" pitchFamily="50" charset="-128"/>
              </a:rPr>
              <a:t/>
            </a:r>
            <a:br>
              <a:rPr lang="en-US" altLang="ja-JP" sz="4900" dirty="0" smtClean="0">
                <a:latin typeface="メイリオ" panose="020B0604030504040204" pitchFamily="50" charset="-128"/>
                <a:ea typeface="メイリオ" panose="020B0604030504040204" pitchFamily="50" charset="-128"/>
              </a:rPr>
            </a:br>
            <a:r>
              <a:rPr lang="en-US" altLang="ja-JP" sz="4900" dirty="0">
                <a:latin typeface="メイリオ" panose="020B0604030504040204" pitchFamily="50" charset="-128"/>
                <a:ea typeface="メイリオ" panose="020B0604030504040204" pitchFamily="50" charset="-128"/>
              </a:rPr>
              <a:t/>
            </a:r>
            <a:br>
              <a:rPr lang="en-US" altLang="ja-JP" sz="4900" dirty="0">
                <a:latin typeface="メイリオ" panose="020B0604030504040204" pitchFamily="50" charset="-128"/>
                <a:ea typeface="メイリオ" panose="020B0604030504040204" pitchFamily="50" charset="-128"/>
              </a:rPr>
            </a:br>
            <a:r>
              <a:rPr lang="en-US" altLang="ja-JP" sz="4900" dirty="0" smtClean="0">
                <a:latin typeface="メイリオ" panose="020B0604030504040204" pitchFamily="50" charset="-128"/>
                <a:ea typeface="メイリオ" panose="020B0604030504040204" pitchFamily="50" charset="-128"/>
              </a:rPr>
              <a:t/>
            </a:r>
            <a:br>
              <a:rPr lang="en-US" altLang="ja-JP" sz="4900" dirty="0" smtClean="0">
                <a:latin typeface="メイリオ" panose="020B0604030504040204" pitchFamily="50" charset="-128"/>
                <a:ea typeface="メイリオ" panose="020B0604030504040204" pitchFamily="50" charset="-128"/>
              </a:rPr>
            </a:br>
            <a:r>
              <a:rPr kumimoji="1" lang="ja-JP" altLang="en-US" sz="4900" dirty="0" smtClean="0">
                <a:latin typeface="メイリオ" panose="020B0604030504040204" pitchFamily="50" charset="-128"/>
                <a:ea typeface="メイリオ" panose="020B0604030504040204" pitchFamily="50" charset="-128"/>
              </a:rPr>
              <a:t>柔道整復</a:t>
            </a:r>
            <a:r>
              <a:rPr lang="ja-JP" altLang="en-US" sz="4900" dirty="0" smtClean="0">
                <a:latin typeface="メイリオ" panose="020B0604030504040204" pitchFamily="50" charset="-128"/>
                <a:ea typeface="メイリオ" panose="020B0604030504040204" pitchFamily="50" charset="-128"/>
              </a:rPr>
              <a:t>療養費講習会＆</a:t>
            </a:r>
            <a:r>
              <a:rPr kumimoji="1" lang="ja-JP" altLang="en-US" sz="4900" dirty="0" smtClean="0">
                <a:latin typeface="メイリオ" panose="020B0604030504040204" pitchFamily="50" charset="-128"/>
                <a:ea typeface="メイリオ" panose="020B0604030504040204" pitchFamily="50" charset="-128"/>
              </a:rPr>
              <a:t>　　　　　　　　　　</a:t>
            </a:r>
            <a:r>
              <a:rPr kumimoji="1" lang="en-US" altLang="ja-JP" sz="4900" dirty="0" smtClean="0">
                <a:latin typeface="メイリオ" panose="020B0604030504040204" pitchFamily="50" charset="-128"/>
                <a:ea typeface="メイリオ" panose="020B0604030504040204" pitchFamily="50" charset="-128"/>
              </a:rPr>
              <a:t/>
            </a:r>
            <a:br>
              <a:rPr kumimoji="1" lang="en-US" altLang="ja-JP" sz="4900" dirty="0" smtClean="0">
                <a:latin typeface="メイリオ" panose="020B0604030504040204" pitchFamily="50" charset="-128"/>
                <a:ea typeface="メイリオ" panose="020B0604030504040204" pitchFamily="50" charset="-128"/>
              </a:rPr>
            </a:br>
            <a:r>
              <a:rPr kumimoji="1" lang="en-US" altLang="ja-JP" sz="4900" dirty="0" smtClean="0">
                <a:latin typeface="メイリオ" panose="020B0604030504040204" pitchFamily="50" charset="-128"/>
                <a:ea typeface="メイリオ" panose="020B0604030504040204" pitchFamily="50" charset="-128"/>
              </a:rPr>
              <a:t>		 </a:t>
            </a:r>
            <a:r>
              <a:rPr kumimoji="1" lang="ja-JP" altLang="en-US" sz="4900" dirty="0" smtClean="0">
                <a:latin typeface="メイリオ" panose="020B0604030504040204" pitchFamily="50" charset="-128"/>
                <a:ea typeface="メイリオ" panose="020B0604030504040204" pitchFamily="50" charset="-128"/>
              </a:rPr>
              <a:t>コスト削減セミナー</a:t>
            </a:r>
            <a:r>
              <a:rPr lang="en-US" altLang="ja-JP" sz="3100" dirty="0" smtClean="0">
                <a:latin typeface="メイリオ" panose="020B0604030504040204" pitchFamily="50" charset="-128"/>
                <a:ea typeface="メイリオ" panose="020B0604030504040204" pitchFamily="50" charset="-128"/>
              </a:rPr>
              <a:t/>
            </a:r>
            <a:br>
              <a:rPr lang="en-US" altLang="ja-JP" sz="3100" dirty="0" smtClean="0">
                <a:latin typeface="メイリオ" panose="020B0604030504040204" pitchFamily="50" charset="-128"/>
                <a:ea typeface="メイリオ" panose="020B0604030504040204" pitchFamily="50" charset="-128"/>
              </a:rPr>
            </a:br>
            <a:r>
              <a:rPr lang="en-US" altLang="ja-JP" sz="2200" dirty="0" smtClean="0">
                <a:latin typeface="メイリオ" panose="020B0604030504040204" pitchFamily="50" charset="-128"/>
                <a:ea typeface="メイリオ" panose="020B0604030504040204" pitchFamily="50" charset="-128"/>
              </a:rPr>
              <a:t> </a:t>
            </a:r>
            <a:br>
              <a:rPr lang="en-US" altLang="ja-JP" sz="2200" dirty="0" smtClean="0">
                <a:latin typeface="メイリオ" panose="020B0604030504040204" pitchFamily="50" charset="-128"/>
                <a:ea typeface="メイリオ" panose="020B0604030504040204" pitchFamily="50" charset="-128"/>
              </a:rPr>
            </a:br>
            <a:r>
              <a:rPr lang="en-US" altLang="ja-JP" sz="2200" dirty="0">
                <a:latin typeface="メイリオ" panose="020B0604030504040204" pitchFamily="50" charset="-128"/>
                <a:ea typeface="メイリオ" panose="020B0604030504040204" pitchFamily="50" charset="-128"/>
              </a:rPr>
              <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時間　   ：</a:t>
            </a:r>
            <a:r>
              <a:rPr lang="ja-JP" altLang="en-US" sz="2000" dirty="0" smtClean="0">
                <a:latin typeface="メイリオ" panose="020B0604030504040204" pitchFamily="50" charset="-128"/>
                <a:ea typeface="メイリオ" panose="020B0604030504040204" pitchFamily="50" charset="-128"/>
              </a:rPr>
              <a:t>１３：１５～１６：４５</a:t>
            </a:r>
            <a:r>
              <a:rPr lang="ja-JP" altLang="en-US" sz="1300" dirty="0" smtClean="0">
                <a:latin typeface="メイリオ" panose="020B0604030504040204" pitchFamily="50" charset="-128"/>
                <a:ea typeface="メイリオ" panose="020B0604030504040204" pitchFamily="50" charset="-128"/>
              </a:rPr>
              <a:t>（受付開始：１</a:t>
            </a:r>
            <a:r>
              <a:rPr lang="en-US" altLang="ja-JP" sz="1300" dirty="0" smtClean="0">
                <a:latin typeface="メイリオ" panose="020B0604030504040204" pitchFamily="50" charset="-128"/>
                <a:ea typeface="メイリオ" panose="020B0604030504040204" pitchFamily="50" charset="-128"/>
              </a:rPr>
              <a:t>3</a:t>
            </a:r>
            <a:r>
              <a:rPr lang="ja-JP" altLang="en-US" sz="1300" dirty="0" smtClean="0">
                <a:latin typeface="メイリオ" panose="020B0604030504040204" pitchFamily="50" charset="-128"/>
                <a:ea typeface="メイリオ" panose="020B0604030504040204" pitchFamily="50" charset="-128"/>
              </a:rPr>
              <a:t>：０</a:t>
            </a:r>
            <a:r>
              <a:rPr lang="ja-JP" altLang="en-US" sz="1300" dirty="0">
                <a:latin typeface="メイリオ" panose="020B0604030504040204" pitchFamily="50" charset="-128"/>
                <a:ea typeface="メイリオ" panose="020B0604030504040204" pitchFamily="50" charset="-128"/>
              </a:rPr>
              <a:t>０</a:t>
            </a:r>
            <a:r>
              <a:rPr lang="ja-JP" altLang="en-US" sz="1300" dirty="0" smtClean="0">
                <a:latin typeface="メイリオ" panose="020B0604030504040204" pitchFamily="50" charset="-128"/>
                <a:ea typeface="メイリオ" panose="020B0604030504040204" pitchFamily="50" charset="-128"/>
              </a:rPr>
              <a:t>）</a:t>
            </a:r>
            <a:r>
              <a:rPr lang="en-US" altLang="ja-JP" sz="1300" dirty="0" smtClean="0">
                <a:latin typeface="メイリオ" panose="020B0604030504040204" pitchFamily="50" charset="-128"/>
                <a:ea typeface="メイリオ" panose="020B0604030504040204" pitchFamily="50" charset="-128"/>
              </a:rPr>
              <a:t/>
            </a:r>
            <a:br>
              <a:rPr lang="en-US" altLang="ja-JP" sz="1300" dirty="0" smtClean="0">
                <a:latin typeface="メイリオ" panose="020B0604030504040204" pitchFamily="50" charset="-128"/>
                <a:ea typeface="メイリオ" panose="020B0604030504040204" pitchFamily="50" charset="-128"/>
              </a:rPr>
            </a:br>
            <a:r>
              <a:rPr lang="en-US" altLang="ja-JP" sz="1300" dirty="0" smtClean="0">
                <a:latin typeface="メイリオ" panose="020B0604030504040204" pitchFamily="50" charset="-128"/>
                <a:ea typeface="メイリオ" panose="020B0604030504040204" pitchFamily="50" charset="-128"/>
              </a:rPr>
              <a:t/>
            </a:r>
            <a:br>
              <a:rPr lang="en-US" altLang="ja-JP" sz="1300" dirty="0" smtClean="0">
                <a:latin typeface="メイリオ" panose="020B0604030504040204" pitchFamily="50" charset="-128"/>
                <a:ea typeface="メイリオ" panose="020B0604030504040204" pitchFamily="50" charset="-128"/>
              </a:rPr>
            </a:br>
            <a:r>
              <a:rPr lang="ja-JP" altLang="en-US" sz="1300" dirty="0" smtClean="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開催場所：</a:t>
            </a:r>
            <a:r>
              <a:rPr lang="ja-JP" altLang="en-US" sz="2000" dirty="0" smtClean="0">
                <a:latin typeface="メイリオ" panose="020B0604030504040204" pitchFamily="50" charset="-128"/>
                <a:ea typeface="メイリオ" panose="020B0604030504040204" pitchFamily="50" charset="-128"/>
              </a:rPr>
              <a:t>北浜フォーラム</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大阪証券取引所ビル３</a:t>
            </a:r>
            <a:r>
              <a:rPr lang="en-US" altLang="ja-JP" sz="1200" dirty="0" smtClean="0">
                <a:latin typeface="メイリオ" panose="020B0604030504040204" pitchFamily="50" charset="-128"/>
                <a:ea typeface="メイリオ" panose="020B0604030504040204" pitchFamily="50" charset="-128"/>
              </a:rPr>
              <a:t>F</a:t>
            </a:r>
            <a:r>
              <a:rPr lang="ja-JP" altLang="en-US" sz="1200" dirty="0" smtClean="0">
                <a:latin typeface="メイリオ" panose="020B0604030504040204" pitchFamily="50" charset="-128"/>
                <a:ea typeface="メイリオ" panose="020B0604030504040204" pitchFamily="50" charset="-128"/>
              </a:rPr>
              <a:t>　京阪北浜駅２８番出口</a:t>
            </a:r>
            <a:r>
              <a:rPr lang="en-US" altLang="ja-JP" sz="1200" dirty="0" smtClean="0">
                <a:latin typeface="メイリオ" panose="020B0604030504040204" pitchFamily="50" charset="-128"/>
                <a:ea typeface="メイリオ" panose="020B0604030504040204" pitchFamily="50" charset="-128"/>
              </a:rPr>
              <a:t>)</a:t>
            </a:r>
            <a:br>
              <a:rPr lang="en-US" altLang="ja-JP" sz="1200" dirty="0" smtClean="0">
                <a:latin typeface="メイリオ" panose="020B0604030504040204" pitchFamily="50" charset="-128"/>
                <a:ea typeface="メイリオ" panose="020B0604030504040204" pitchFamily="50" charset="-128"/>
              </a:rPr>
            </a:br>
            <a:r>
              <a:rPr lang="en-US" altLang="ja-JP" sz="1300" dirty="0" smtClean="0">
                <a:latin typeface="メイリオ" panose="020B0604030504040204" pitchFamily="50" charset="-128"/>
                <a:ea typeface="メイリオ" panose="020B0604030504040204" pitchFamily="50" charset="-128"/>
              </a:rPr>
              <a:t/>
            </a:r>
            <a:br>
              <a:rPr lang="en-US" altLang="ja-JP" sz="1300" dirty="0" smtClean="0">
                <a:latin typeface="メイリオ" panose="020B0604030504040204" pitchFamily="50" charset="-128"/>
                <a:ea typeface="メイリオ" panose="020B0604030504040204" pitchFamily="50" charset="-128"/>
              </a:rPr>
            </a:br>
            <a:r>
              <a:rPr lang="ja-JP" altLang="en-US" sz="1300" dirty="0" smtClean="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講師　　：</a:t>
            </a:r>
            <a:r>
              <a:rPr lang="ja-JP" altLang="en-US" sz="2000" dirty="0" smtClean="0">
                <a:latin typeface="メイリオ" panose="020B0604030504040204" pitchFamily="50" charset="-128"/>
                <a:ea typeface="メイリオ" panose="020B0604030504040204" pitchFamily="50" charset="-128"/>
              </a:rPr>
              <a:t>殿部　根守先生</a:t>
            </a:r>
            <a:r>
              <a:rPr lang="ja-JP" altLang="en-US" sz="1300" dirty="0" smtClean="0">
                <a:latin typeface="メイリオ" panose="020B0604030504040204" pitchFamily="50" charset="-128"/>
                <a:ea typeface="メイリオ" panose="020B0604030504040204" pitchFamily="50" charset="-128"/>
              </a:rPr>
              <a:t>（全国柔道整復師連合会常任理事）　</a:t>
            </a:r>
            <a:r>
              <a:rPr lang="en-US" altLang="ja-JP" sz="1300" dirty="0" smtClean="0">
                <a:latin typeface="メイリオ" panose="020B0604030504040204" pitchFamily="50" charset="-128"/>
                <a:ea typeface="メイリオ" panose="020B0604030504040204" pitchFamily="50" charset="-128"/>
              </a:rPr>
              <a:t/>
            </a:r>
            <a:br>
              <a:rPr lang="en-US" altLang="ja-JP" sz="1300" dirty="0" smtClean="0">
                <a:latin typeface="メイリオ" panose="020B0604030504040204" pitchFamily="50" charset="-128"/>
                <a:ea typeface="メイリオ" panose="020B0604030504040204" pitchFamily="50" charset="-128"/>
              </a:rPr>
            </a:br>
            <a:r>
              <a:rPr lang="ja-JP" altLang="en-US" sz="1300" dirty="0">
                <a:latin typeface="メイリオ" panose="020B0604030504040204" pitchFamily="50" charset="-128"/>
                <a:ea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rPr>
              <a:t>　　　　　　</a:t>
            </a:r>
            <a:r>
              <a:rPr lang="en-US" altLang="ja-JP" sz="13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全国柔道整復師連合会は施術者の代表として厚労省の柔</a:t>
            </a:r>
            <a:r>
              <a:rPr lang="ja-JP" altLang="en-US" sz="1300" dirty="0" smtClean="0">
                <a:latin typeface="メイリオ" panose="020B0604030504040204" pitchFamily="50" charset="-128"/>
                <a:ea typeface="メイリオ" panose="020B0604030504040204" pitchFamily="50" charset="-128"/>
              </a:rPr>
              <a:t>道</a:t>
            </a:r>
            <a:r>
              <a:rPr lang="ja-JP" altLang="en-US" sz="1300" dirty="0">
                <a:latin typeface="メイリオ" panose="020B0604030504040204" pitchFamily="50" charset="-128"/>
                <a:ea typeface="メイリオ" panose="020B0604030504040204" pitchFamily="50" charset="-128"/>
              </a:rPr>
              <a:t>整復療養費検討</a:t>
            </a:r>
            <a:r>
              <a:rPr lang="ja-JP" altLang="en-US" sz="1300" dirty="0" smtClean="0">
                <a:latin typeface="メイリオ" panose="020B0604030504040204" pitchFamily="50" charset="-128"/>
                <a:ea typeface="メイリオ" panose="020B0604030504040204" pitchFamily="50" charset="-128"/>
              </a:rPr>
              <a:t>専門</a:t>
            </a:r>
            <a:r>
              <a:rPr lang="en-US" altLang="ja-JP" sz="1300" dirty="0" smtClean="0">
                <a:latin typeface="メイリオ" panose="020B0604030504040204" pitchFamily="50" charset="-128"/>
                <a:ea typeface="メイリオ" panose="020B0604030504040204" pitchFamily="50" charset="-128"/>
              </a:rPr>
              <a:t/>
            </a:r>
            <a:br>
              <a:rPr lang="en-US" altLang="ja-JP" sz="1300" dirty="0" smtClean="0">
                <a:latin typeface="メイリオ" panose="020B0604030504040204" pitchFamily="50" charset="-128"/>
                <a:ea typeface="メイリオ" panose="020B0604030504040204" pitchFamily="50" charset="-128"/>
              </a:rPr>
            </a:br>
            <a:r>
              <a:rPr lang="ja-JP" altLang="en-US" sz="1300" dirty="0">
                <a:latin typeface="メイリオ" panose="020B0604030504040204" pitchFamily="50" charset="-128"/>
                <a:ea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委員会に</a:t>
            </a:r>
            <a:r>
              <a:rPr lang="ja-JP" altLang="en-US" sz="1200" dirty="0">
                <a:latin typeface="メイリオ" panose="020B0604030504040204" pitchFamily="50" charset="-128"/>
                <a:ea typeface="メイリオ" panose="020B0604030504040204" pitchFamily="50" charset="-128"/>
              </a:rPr>
              <a:t>専門</a:t>
            </a:r>
            <a:r>
              <a:rPr lang="ja-JP" altLang="en-US" sz="1200" dirty="0" smtClean="0">
                <a:latin typeface="メイリオ" panose="020B0604030504040204" pitchFamily="50" charset="-128"/>
                <a:ea typeface="メイリオ" panose="020B0604030504040204" pitchFamily="50" charset="-128"/>
              </a:rPr>
              <a:t>委員を輩出している団体です </a:t>
            </a:r>
            <a:r>
              <a:rPr lang="en-US" altLang="ja-JP" sz="1200" dirty="0" smtClean="0">
                <a:latin typeface="メイリオ" panose="020B0604030504040204" pitchFamily="50" charset="-128"/>
                <a:ea typeface="メイリオ" panose="020B0604030504040204" pitchFamily="50" charset="-128"/>
              </a:rPr>
              <a:t>http</a:t>
            </a:r>
            <a:r>
              <a:rPr lang="en-US" altLang="ja-JP" sz="1200" dirty="0">
                <a:latin typeface="メイリオ" panose="020B0604030504040204" pitchFamily="50" charset="-128"/>
                <a:ea typeface="メイリオ" panose="020B0604030504040204" pitchFamily="50" charset="-128"/>
              </a:rPr>
              <a:t>://www.jusei-rengo.com</a:t>
            </a:r>
            <a:r>
              <a:rPr lang="en-US" altLang="ja-JP" sz="1200" dirty="0" smtClean="0">
                <a:latin typeface="メイリオ" panose="020B0604030504040204" pitchFamily="50" charset="-128"/>
                <a:ea typeface="メイリオ" panose="020B0604030504040204" pitchFamily="50" charset="-128"/>
              </a:rPr>
              <a:t>/</a:t>
            </a:r>
            <a:br>
              <a:rPr lang="en-US" altLang="ja-JP" sz="1200" dirty="0" smtClean="0">
                <a:latin typeface="メイリオ" panose="020B0604030504040204" pitchFamily="50" charset="-128"/>
                <a:ea typeface="メイリオ" panose="020B0604030504040204" pitchFamily="50" charset="-128"/>
              </a:rPr>
            </a:br>
            <a:r>
              <a:rPr lang="ja-JP" altLang="en-US" sz="1300" dirty="0">
                <a:latin typeface="メイリオ" panose="020B0604030504040204" pitchFamily="50" charset="-128"/>
                <a:ea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前田　伸彦</a:t>
            </a:r>
            <a:r>
              <a:rPr lang="ja-JP" altLang="en-US" sz="2000" dirty="0">
                <a:latin typeface="メイリオ" panose="020B0604030504040204" pitchFamily="50" charset="-128"/>
                <a:ea typeface="メイリオ" panose="020B0604030504040204" pitchFamily="50" charset="-128"/>
              </a:rPr>
              <a:t>氏</a:t>
            </a:r>
            <a:r>
              <a:rPr lang="ja-JP" altLang="en-US" sz="20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a:t>
            </a:r>
            <a:r>
              <a:rPr lang="zh-TW" altLang="en-US" sz="1200" dirty="0" smtClean="0">
                <a:latin typeface="メイリオ" panose="020B0604030504040204" pitchFamily="50" charset="-128"/>
                <a:ea typeface="メイリオ" panose="020B0604030504040204" pitchFamily="50" charset="-128"/>
              </a:rPr>
              <a:t>一般</a:t>
            </a:r>
            <a:r>
              <a:rPr lang="zh-TW" altLang="en-US" sz="1200" dirty="0">
                <a:latin typeface="メイリオ" panose="020B0604030504040204" pitchFamily="50" charset="-128"/>
                <a:ea typeface="メイリオ" panose="020B0604030504040204" pitchFamily="50" charset="-128"/>
              </a:rPr>
              <a:t>社団法人全国柔道整復師支援機構　代表理事</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
            </a:r>
            <a:br>
              <a:rPr lang="en-US" altLang="ja-JP" sz="1200" dirty="0" smtClean="0">
                <a:latin typeface="メイリオ" panose="020B0604030504040204" pitchFamily="50" charset="-128"/>
                <a:ea typeface="メイリオ" panose="020B0604030504040204" pitchFamily="50" charset="-128"/>
              </a:rPr>
            </a:br>
            <a:r>
              <a:rPr lang="en-US" altLang="ja-JP" sz="1300" dirty="0" smtClean="0">
                <a:latin typeface="メイリオ" panose="020B0604030504040204" pitchFamily="50" charset="-128"/>
                <a:ea typeface="メイリオ" panose="020B0604030504040204" pitchFamily="50" charset="-128"/>
              </a:rPr>
              <a:t/>
            </a:r>
            <a:br>
              <a:rPr lang="en-US" altLang="ja-JP" sz="1300" dirty="0" smtClean="0">
                <a:latin typeface="メイリオ" panose="020B0604030504040204" pitchFamily="50" charset="-128"/>
                <a:ea typeface="メイリオ" panose="020B0604030504040204" pitchFamily="50" charset="-128"/>
              </a:rPr>
            </a:br>
            <a:r>
              <a:rPr lang="ja-JP" altLang="en-US" sz="1300" dirty="0" smtClean="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参加費   </a:t>
            </a:r>
            <a:r>
              <a:rPr lang="ja-JP" altLang="en-US" sz="1600" b="1"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①</a:t>
            </a:r>
            <a:r>
              <a:rPr lang="ja-JP" altLang="en-US" sz="1600" dirty="0">
                <a:latin typeface="メイリオ" panose="020B0604030504040204" pitchFamily="50" charset="-128"/>
                <a:ea typeface="メイリオ" panose="020B0604030504040204" pitchFamily="50" charset="-128"/>
              </a:rPr>
              <a:t>弊社システムご利用中</a:t>
            </a:r>
            <a:r>
              <a:rPr lang="ja-JP" altLang="en-US" sz="1600" dirty="0" smtClean="0">
                <a:latin typeface="メイリオ" panose="020B0604030504040204" pitchFamily="50" charset="-128"/>
                <a:ea typeface="メイリオ" panose="020B0604030504040204" pitchFamily="50" charset="-128"/>
              </a:rPr>
              <a:t>の場合</a:t>
            </a: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rPr>
              <a:t>2,000</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税込）</a:t>
            </a:r>
            <a:r>
              <a:rPr lang="en-US" altLang="ja-JP" sz="1800" dirty="0">
                <a:latin typeface="メイリオ" panose="020B0604030504040204" pitchFamily="50" charset="-128"/>
                <a:ea typeface="メイリオ" panose="020B0604030504040204" pitchFamily="50" charset="-128"/>
              </a:rPr>
              <a:t/>
            </a:r>
            <a:br>
              <a:rPr lang="en-US" altLang="ja-JP" sz="18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②</a:t>
            </a:r>
            <a:r>
              <a:rPr lang="ja-JP" altLang="en-US" sz="1600" dirty="0">
                <a:latin typeface="メイリオ" panose="020B0604030504040204" pitchFamily="50" charset="-128"/>
                <a:ea typeface="メイリオ" panose="020B0604030504040204" pitchFamily="50" charset="-128"/>
              </a:rPr>
              <a:t>弊社システムご利用中の先生からの</a:t>
            </a:r>
            <a:r>
              <a:rPr lang="ja-JP" altLang="en-US" sz="1600" dirty="0" smtClean="0">
                <a:latin typeface="メイリオ" panose="020B0604030504040204" pitchFamily="50" charset="-128"/>
                <a:ea typeface="メイリオ" panose="020B0604030504040204" pitchFamily="50" charset="-128"/>
              </a:rPr>
              <a:t>ご紹介</a:t>
            </a:r>
            <a:r>
              <a:rPr lang="ja-JP" altLang="en-US" sz="1600" dirty="0">
                <a:latin typeface="メイリオ" panose="020B0604030504040204" pitchFamily="50" charset="-128"/>
                <a:ea typeface="メイリオ" panose="020B0604030504040204" pitchFamily="50" charset="-128"/>
              </a:rPr>
              <a:t>の</a:t>
            </a:r>
            <a:r>
              <a:rPr lang="ja-JP" altLang="en-US" sz="1600" dirty="0" smtClean="0">
                <a:latin typeface="メイリオ" panose="020B0604030504040204" pitchFamily="50" charset="-128"/>
                <a:ea typeface="メイリオ" panose="020B0604030504040204" pitchFamily="50" charset="-128"/>
              </a:rPr>
              <a:t>場合</a:t>
            </a:r>
            <a:r>
              <a:rPr lang="ja-JP" altLang="en-US" sz="1800" dirty="0" smtClean="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2,000(</a:t>
            </a:r>
            <a:r>
              <a:rPr lang="ja-JP" altLang="en-US" sz="1800" dirty="0" smtClean="0">
                <a:latin typeface="メイリオ" panose="020B0604030504040204" pitchFamily="50" charset="-128"/>
                <a:ea typeface="メイリオ" panose="020B0604030504040204" pitchFamily="50" charset="-128"/>
              </a:rPr>
              <a:t>税込</a:t>
            </a:r>
            <a:r>
              <a:rPr lang="en-US" altLang="ja-JP" sz="1800" dirty="0" smtClean="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
            </a:r>
            <a:br>
              <a:rPr lang="en-US" altLang="ja-JP" sz="18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③</a:t>
            </a:r>
            <a:r>
              <a:rPr lang="ja-JP" altLang="en-US" sz="1600" dirty="0">
                <a:latin typeface="メイリオ" panose="020B0604030504040204" pitchFamily="50" charset="-128"/>
                <a:ea typeface="メイリオ" panose="020B0604030504040204" pitchFamily="50" charset="-128"/>
              </a:rPr>
              <a:t>上記①・②以外の場合　　　　　　　</a:t>
            </a:r>
            <a:r>
              <a:rPr lang="ja-JP" altLang="en-US" sz="1800" dirty="0" smtClean="0">
                <a:latin typeface="メイリオ" panose="020B0604030504040204" pitchFamily="50" charset="-128"/>
                <a:ea typeface="メイリオ" panose="020B0604030504040204" pitchFamily="50" charset="-128"/>
              </a:rPr>
              <a:t>         　 </a:t>
            </a:r>
            <a:r>
              <a:rPr lang="en-US" altLang="ja-JP" sz="1800" dirty="0" smtClean="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３</a:t>
            </a:r>
            <a:r>
              <a:rPr lang="en-US" altLang="ja-JP" sz="1800" dirty="0">
                <a:latin typeface="メイリオ" panose="020B0604030504040204" pitchFamily="50" charset="-128"/>
                <a:ea typeface="メイリオ" panose="020B0604030504040204" pitchFamily="50" charset="-128"/>
              </a:rPr>
              <a:t>,000(</a:t>
            </a:r>
            <a:r>
              <a:rPr lang="ja-JP" altLang="en-US" sz="1800" dirty="0" smtClean="0">
                <a:latin typeface="メイリオ" panose="020B0604030504040204" pitchFamily="50" charset="-128"/>
                <a:ea typeface="メイリオ" panose="020B0604030504040204" pitchFamily="50" charset="-128"/>
              </a:rPr>
              <a:t>税込</a:t>
            </a:r>
            <a:r>
              <a:rPr lang="en-US" altLang="ja-JP" sz="1800" dirty="0" smtClean="0">
                <a:latin typeface="メイリオ" panose="020B0604030504040204" pitchFamily="50" charset="-128"/>
                <a:ea typeface="メイリオ" panose="020B0604030504040204" pitchFamily="50" charset="-128"/>
              </a:rPr>
              <a:t>)</a:t>
            </a:r>
            <a:br>
              <a:rPr lang="en-US" altLang="ja-JP" sz="1800" dirty="0" smtClean="0">
                <a:latin typeface="メイリオ" panose="020B0604030504040204" pitchFamily="50" charset="-128"/>
                <a:ea typeface="メイリオ" panose="020B0604030504040204" pitchFamily="50" charset="-128"/>
              </a:rPr>
            </a:br>
            <a:r>
              <a:rPr lang="en-US" altLang="ja-JP" sz="1800" dirty="0" smtClean="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当日受付にてお支払い</a:t>
            </a:r>
            <a:r>
              <a:rPr lang="ja-JP" altLang="en-US" sz="1100" dirty="0" smtClean="0">
                <a:latin typeface="メイリオ" panose="020B0604030504040204" pitchFamily="50" charset="-128"/>
                <a:ea typeface="メイリオ" panose="020B0604030504040204" pitchFamily="50" charset="-128"/>
              </a:rPr>
              <a:t>下さい</a:t>
            </a:r>
            <a:r>
              <a:rPr lang="en-US" altLang="ja-JP" sz="1100" dirty="0" smtClean="0">
                <a:latin typeface="メイリオ" panose="020B0604030504040204" pitchFamily="50" charset="-128"/>
                <a:ea typeface="メイリオ" panose="020B0604030504040204" pitchFamily="50" charset="-128"/>
              </a:rPr>
              <a:t/>
            </a:r>
            <a:br>
              <a:rPr lang="en-US" altLang="ja-JP" sz="1100" dirty="0" smtClean="0">
                <a:latin typeface="メイリオ" panose="020B0604030504040204" pitchFamily="50" charset="-128"/>
                <a:ea typeface="メイリオ" panose="020B0604030504040204" pitchFamily="50" charset="-128"/>
              </a:rPr>
            </a:br>
            <a:r>
              <a:rPr lang="en-US" altLang="ja-JP" sz="1300" dirty="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定員　</a:t>
            </a:r>
            <a:r>
              <a:rPr lang="ja-JP" altLang="en-US" sz="1800" dirty="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50</a:t>
            </a:r>
            <a:r>
              <a:rPr lang="ja-JP" altLang="en-US" sz="2000" dirty="0" smtClean="0">
                <a:latin typeface="メイリオ" panose="020B0604030504040204" pitchFamily="50" charset="-128"/>
                <a:ea typeface="メイリオ" panose="020B0604030504040204" pitchFamily="50" charset="-128"/>
              </a:rPr>
              <a:t>名</a:t>
            </a:r>
            <a:r>
              <a:rPr lang="ja-JP" altLang="en-US" sz="1800" dirty="0" smtClean="0">
                <a:latin typeface="メイリオ" panose="020B0604030504040204" pitchFamily="50" charset="-128"/>
                <a:ea typeface="メイリオ" panose="020B0604030504040204" pitchFamily="50" charset="-128"/>
              </a:rPr>
              <a:t>（</a:t>
            </a:r>
            <a:r>
              <a:rPr lang="ja-JP" altLang="en-US" sz="1300" dirty="0" smtClean="0">
                <a:latin typeface="メイリオ" panose="020B0604030504040204" pitchFamily="50" charset="-128"/>
                <a:ea typeface="メイリオ" panose="020B0604030504040204" pitchFamily="50" charset="-128"/>
              </a:rPr>
              <a:t>定員に達し次第、受付終了となります。）</a:t>
            </a:r>
            <a:endParaRPr kumimoji="1" lang="ja-JP" altLang="en-US" sz="1800" dirty="0">
              <a:latin typeface="メイリオ" panose="020B0604030504040204" pitchFamily="50" charset="-128"/>
              <a:ea typeface="メイリオ" panose="020B0604030504040204" pitchFamily="50" charset="-128"/>
            </a:endParaRPr>
          </a:p>
        </p:txBody>
      </p:sp>
      <p:sp>
        <p:nvSpPr>
          <p:cNvPr id="6" name="テキスト プレースホルダー 5"/>
          <p:cNvSpPr>
            <a:spLocks noGrp="1"/>
          </p:cNvSpPr>
          <p:nvPr>
            <p:ph type="body" sz="half" idx="2"/>
          </p:nvPr>
        </p:nvSpPr>
        <p:spPr>
          <a:xfrm>
            <a:off x="-68861" y="6576684"/>
            <a:ext cx="6858000" cy="5253962"/>
          </a:xfrm>
        </p:spPr>
        <p:txBody>
          <a:bodyPr>
            <a:normAutofit/>
          </a:bodyPr>
          <a:lstStyle/>
          <a:p>
            <a:r>
              <a:rPr lang="ja-JP" altLang="en-US" sz="2000" dirty="0"/>
              <a:t> </a:t>
            </a:r>
            <a:r>
              <a:rPr lang="ja-JP" altLang="en-US" sz="2000" dirty="0" smtClean="0"/>
              <a:t> </a:t>
            </a:r>
            <a:r>
              <a:rPr lang="ja-JP" altLang="en-US" sz="1050" dirty="0" smtClean="0">
                <a:latin typeface="メイリオ" panose="020B0604030504040204" pitchFamily="50" charset="-128"/>
                <a:ea typeface="メイリオ" panose="020B0604030504040204" pitchFamily="50" charset="-128"/>
              </a:rPr>
              <a:t>・最新の情報が聞けて良かった。</a:t>
            </a:r>
            <a:endParaRPr lang="en-US" altLang="ja-JP" sz="1050" dirty="0" smtClean="0">
              <a:latin typeface="メイリオ" panose="020B0604030504040204" pitchFamily="50" charset="-128"/>
              <a:ea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rPr>
              <a:t>　・改定による不安要素が多くあったが十分な説明があり良い講習会でした。</a:t>
            </a:r>
            <a:endParaRPr lang="en-US" altLang="ja-JP" sz="1050" dirty="0" smtClean="0">
              <a:latin typeface="メイリオ" panose="020B0604030504040204" pitchFamily="50" charset="-128"/>
              <a:ea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rPr>
              <a:t>　・公表されている改正案を読んでもあまり理解できなかったと思います。</a:t>
            </a:r>
            <a:endParaRPr lang="en-US" altLang="ja-JP" sz="1050" dirty="0" smtClean="0">
              <a:latin typeface="メイリオ" panose="020B0604030504040204" pitchFamily="50" charset="-128"/>
              <a:ea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改正案のポイントや解りにくかった所がはっきり分かり説明させてもらって勉強になり良かったです。　　</a:t>
            </a:r>
            <a:endParaRPr lang="en-US" altLang="ja-JP" sz="1050" dirty="0">
              <a:latin typeface="メイリオ" panose="020B0604030504040204" pitchFamily="50" charset="-128"/>
              <a:ea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法令法案の具体的な内容を知り理解できたため、又近い将来の改正されるべき所が浮かんで来たので</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今後の参考になりました。　</a:t>
            </a:r>
            <a:r>
              <a:rPr lang="ja-JP" altLang="en-US" sz="1050" dirty="0" smtClean="0">
                <a:latin typeface="メイリオ" panose="020B0604030504040204" pitchFamily="50" charset="-128"/>
                <a:ea typeface="メイリオ" panose="020B0604030504040204" pitchFamily="50" charset="-128"/>
              </a:rPr>
              <a:t>等</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a:t>
            </a:r>
            <a:r>
              <a:rPr lang="ja-JP" altLang="en-US" sz="1400" dirty="0" smtClean="0">
                <a:latin typeface="メイリオ" panose="020B0604030504040204" pitchFamily="50" charset="-128"/>
                <a:ea typeface="メイリオ" panose="020B0604030504040204" pitchFamily="50" charset="-128"/>
              </a:rPr>
              <a:t>お申込みはコチラ！☛</a:t>
            </a:r>
            <a:r>
              <a:rPr lang="en-US" altLang="ja-JP" sz="1400" dirty="0" smtClean="0">
                <a:latin typeface="メイリオ" panose="020B0604030504040204" pitchFamily="50" charset="-128"/>
                <a:ea typeface="メイリオ" panose="020B0604030504040204" pitchFamily="50" charset="-128"/>
              </a:rPr>
              <a:t>FAX 06-6221-2753  </a:t>
            </a:r>
            <a:r>
              <a:rPr lang="ja-JP" altLang="en-US" sz="1400" dirty="0" smtClean="0">
                <a:latin typeface="メイリオ" panose="020B0604030504040204" pitchFamily="50" charset="-128"/>
                <a:ea typeface="メイリオ" panose="020B0604030504040204" pitchFamily="50" charset="-128"/>
              </a:rPr>
              <a:t>切り取らず</a:t>
            </a:r>
            <a:r>
              <a:rPr lang="en-US" altLang="ja-JP" sz="1400" dirty="0" smtClean="0">
                <a:latin typeface="メイリオ" panose="020B0604030504040204" pitchFamily="50" charset="-128"/>
                <a:ea typeface="メイリオ" panose="020B0604030504040204" pitchFamily="50" charset="-128"/>
              </a:rPr>
              <a:t>FAX</a:t>
            </a:r>
            <a:r>
              <a:rPr lang="ja-JP" altLang="en-US" sz="1400" dirty="0" smtClean="0">
                <a:latin typeface="メイリオ" panose="020B0604030504040204" pitchFamily="50" charset="-128"/>
                <a:ea typeface="メイリオ" panose="020B0604030504040204" pitchFamily="50" charset="-128"/>
              </a:rPr>
              <a:t>して下さい</a:t>
            </a:r>
          </a:p>
          <a:p>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正方形/長方形 11"/>
          <p:cNvSpPr/>
          <p:nvPr/>
        </p:nvSpPr>
        <p:spPr>
          <a:xfrm>
            <a:off x="37034" y="4805175"/>
            <a:ext cx="3700561" cy="3098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smtClean="0">
                <a:latin typeface="HGP創英角ｺﾞｼｯｸUB" panose="020B0900000000000000" pitchFamily="50" charset="-128"/>
                <a:ea typeface="HGP創英角ｺﾞｼｯｸUB" panose="020B0900000000000000" pitchFamily="50" charset="-128"/>
              </a:rPr>
              <a:t>本</a:t>
            </a:r>
            <a:r>
              <a:rPr lang="ja-JP" altLang="en-US" dirty="0">
                <a:latin typeface="HGP創英角ｺﾞｼｯｸUB" panose="020B0900000000000000" pitchFamily="50" charset="-128"/>
                <a:ea typeface="HGP創英角ｺﾞｼｯｸUB" panose="020B0900000000000000" pitchFamily="50" charset="-128"/>
              </a:rPr>
              <a:t>セミナ</a:t>
            </a:r>
            <a:r>
              <a:rPr lang="ja-JP" altLang="en-US" dirty="0" smtClean="0">
                <a:latin typeface="HGP創英角ｺﾞｼｯｸUB" panose="020B0900000000000000" pitchFamily="50" charset="-128"/>
                <a:ea typeface="HGP創英角ｺﾞｼｯｸUB" panose="020B0900000000000000" pitchFamily="50" charset="-128"/>
              </a:rPr>
              <a:t>ーに参加すると</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a:xfrm>
            <a:off x="105895" y="6118963"/>
            <a:ext cx="3169894" cy="380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smtClean="0">
                <a:latin typeface="HGP創英角ｺﾞｼｯｸUB" panose="020B0900000000000000" pitchFamily="50" charset="-128"/>
                <a:ea typeface="HGP創英角ｺﾞｼｯｸUB" panose="020B0900000000000000" pitchFamily="50" charset="-128"/>
              </a:rPr>
              <a:t>過去に参加された先生の声</a:t>
            </a:r>
            <a:endParaRPr kumimoji="1" lang="ja-JP" altLang="en-US" dirty="0">
              <a:latin typeface="HGP創英角ｺﾞｼｯｸUB" panose="020B0900000000000000" pitchFamily="50" charset="-128"/>
              <a:ea typeface="HGP創英角ｺﾞｼｯｸUB" panose="020B0900000000000000" pitchFamily="50" charset="-128"/>
            </a:endParaRPr>
          </a:p>
        </p:txBody>
      </p:sp>
      <p:cxnSp>
        <p:nvCxnSpPr>
          <p:cNvPr id="20" name="直線コネクタ 19"/>
          <p:cNvCxnSpPr/>
          <p:nvPr/>
        </p:nvCxnSpPr>
        <p:spPr>
          <a:xfrm>
            <a:off x="116574" y="8505339"/>
            <a:ext cx="6657868" cy="0"/>
          </a:xfrm>
          <a:prstGeom prst="line">
            <a:avLst/>
          </a:prstGeom>
          <a:ln w="571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32" name="角丸四角形吹き出し 31"/>
          <p:cNvSpPr/>
          <p:nvPr/>
        </p:nvSpPr>
        <p:spPr>
          <a:xfrm>
            <a:off x="105895" y="5181895"/>
            <a:ext cx="5341643" cy="835728"/>
          </a:xfrm>
          <a:prstGeom prst="wedgeRoundRectCallout">
            <a:avLst>
              <a:gd name="adj1" fmla="val 19935"/>
              <a:gd name="adj2" fmla="val -61331"/>
              <a:gd name="adj3" fmla="val 16667"/>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3" name="角丸四角形吹き出し 32"/>
          <p:cNvSpPr/>
          <p:nvPr/>
        </p:nvSpPr>
        <p:spPr>
          <a:xfrm>
            <a:off x="37034" y="6576684"/>
            <a:ext cx="6657868" cy="1569662"/>
          </a:xfrm>
          <a:prstGeom prst="wedgeRoundRectCallout">
            <a:avLst>
              <a:gd name="adj1" fmla="val 18538"/>
              <a:gd name="adj2" fmla="val -54703"/>
              <a:gd name="adj3" fmla="val 16667"/>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sz="1200" dirty="0">
              <a:latin typeface="メイリオ" panose="020B0604030504040204" pitchFamily="50" charset="-128"/>
              <a:ea typeface="メイリオ" panose="020B0604030504040204" pitchFamily="50" charset="-128"/>
            </a:endParaRPr>
          </a:p>
        </p:txBody>
      </p:sp>
      <p:sp>
        <p:nvSpPr>
          <p:cNvPr id="46" name="正方形/長方形 45"/>
          <p:cNvSpPr/>
          <p:nvPr/>
        </p:nvSpPr>
        <p:spPr>
          <a:xfrm>
            <a:off x="37034" y="8557182"/>
            <a:ext cx="6858000" cy="13743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latin typeface="メイリオ" panose="020B0604030504040204" pitchFamily="50" charset="-128"/>
                <a:ea typeface="メイリオ" panose="020B0604030504040204" pitchFamily="50" charset="-128"/>
              </a:rPr>
              <a:t>院名：</a:t>
            </a:r>
            <a:endParaRPr kumimoji="1"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お名前：</a:t>
            </a:r>
            <a:endParaRPr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参加証送付先住所〒　　　－　　　　　　　　　　　　　　</a:t>
            </a:r>
            <a:endParaRPr kumimoji="1"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連絡先</a:t>
            </a:r>
            <a:r>
              <a:rPr lang="ja-JP" altLang="en-US" dirty="0" smtClean="0">
                <a:latin typeface="メイリオ" panose="020B0604030504040204" pitchFamily="50" charset="-128"/>
                <a:ea typeface="メイリオ" panose="020B0604030504040204" pitchFamily="50" charset="-128"/>
              </a:rPr>
              <a:t>　　　　－　　　　－</a:t>
            </a: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後日参加証を送付致します</a:t>
            </a:r>
            <a:endParaRPr kumimoji="1" lang="en-US" altLang="ja-JP" sz="1200"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r>
              <a:rPr lang="ja-JP" altLang="en-US" sz="1050" b="1" dirty="0" smtClean="0">
                <a:latin typeface="メイリオ" panose="020B0604030504040204" pitchFamily="50" charset="-128"/>
                <a:ea typeface="メイリオ" panose="020B0604030504040204" pitchFamily="50" charset="-128"/>
              </a:rPr>
              <a:t>右記</a:t>
            </a:r>
            <a:r>
              <a:rPr kumimoji="1" lang="ja-JP" altLang="en-US" sz="1050" b="1" dirty="0" smtClean="0">
                <a:latin typeface="メイリオ" panose="020B0604030504040204" pitchFamily="50" charset="-128"/>
                <a:ea typeface="メイリオ" panose="020B0604030504040204" pitchFamily="50" charset="-128"/>
              </a:rPr>
              <a:t>いずれかに○で囲んで下さい。弊社システムご利用</a:t>
            </a:r>
            <a:r>
              <a:rPr lang="ja-JP" altLang="en-US" sz="1050" b="1" dirty="0" smtClean="0">
                <a:latin typeface="メイリオ" panose="020B0604030504040204" pitchFamily="50" charset="-128"/>
                <a:ea typeface="メイリオ" panose="020B0604030504040204" pitchFamily="50" charset="-128"/>
              </a:rPr>
              <a:t>中・それ以外</a:t>
            </a:r>
            <a:endParaRPr kumimoji="1" lang="en-US" altLang="ja-JP" sz="1050" b="1" dirty="0" smtClean="0">
              <a:latin typeface="メイリオ" panose="020B0604030504040204" pitchFamily="50" charset="-128"/>
              <a:ea typeface="メイリオ" panose="020B0604030504040204" pitchFamily="50" charset="-128"/>
            </a:endParaRPr>
          </a:p>
        </p:txBody>
      </p:sp>
      <p:cxnSp>
        <p:nvCxnSpPr>
          <p:cNvPr id="48" name="直線コネクタ 47"/>
          <p:cNvCxnSpPr/>
          <p:nvPr/>
        </p:nvCxnSpPr>
        <p:spPr>
          <a:xfrm>
            <a:off x="743084" y="8763619"/>
            <a:ext cx="3262859" cy="10082"/>
          </a:xfrm>
          <a:prstGeom prst="line">
            <a:avLst/>
          </a:prstGeom>
          <a:ln w="19050"/>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flipV="1">
            <a:off x="930477" y="9037554"/>
            <a:ext cx="3232150" cy="12587"/>
          </a:xfrm>
          <a:prstGeom prst="line">
            <a:avLst/>
          </a:prstGeom>
          <a:ln w="19050"/>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a:off x="1792107" y="9349554"/>
            <a:ext cx="4902795" cy="4313"/>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a:off x="930477" y="9626507"/>
            <a:ext cx="3232150" cy="3800"/>
          </a:xfrm>
          <a:prstGeom prst="line">
            <a:avLst/>
          </a:prstGeom>
          <a:ln w="19050"/>
        </p:spPr>
        <p:style>
          <a:lnRef idx="1">
            <a:schemeClr val="dk1"/>
          </a:lnRef>
          <a:fillRef idx="0">
            <a:schemeClr val="dk1"/>
          </a:fillRef>
          <a:effectRef idx="0">
            <a:schemeClr val="dk1"/>
          </a:effectRef>
          <a:fontRef idx="minor">
            <a:schemeClr val="tx1"/>
          </a:fontRef>
        </p:style>
      </p:cxnSp>
      <p:pic>
        <p:nvPicPr>
          <p:cNvPr id="1026" name="Picture 2" descr="http://01.gatag.net/img/201508/08l/gatag-000136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232" y="5599759"/>
            <a:ext cx="2007210" cy="168277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5458217" y="5719218"/>
            <a:ext cx="1178852" cy="7948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smtClean="0">
                <a:latin typeface="メイリオ" panose="020B0604030504040204" pitchFamily="50" charset="-128"/>
                <a:ea typeface="メイリオ" panose="020B0604030504040204" pitchFamily="50" charset="-128"/>
              </a:rPr>
              <a:t>お問合せは日本システムクリエイト大阪営業所　</a:t>
            </a:r>
            <a:endParaRPr kumimoji="1" lang="en-US" altLang="ja-JP" sz="1050" dirty="0" smtClean="0">
              <a:latin typeface="メイリオ" panose="020B0604030504040204" pitchFamily="50" charset="-128"/>
              <a:ea typeface="メイリオ" panose="020B0604030504040204" pitchFamily="50" charset="-128"/>
            </a:endParaRPr>
          </a:p>
          <a:p>
            <a:pPr algn="ctr"/>
            <a:r>
              <a:rPr kumimoji="1" lang="en-US" altLang="ja-JP" sz="1050" dirty="0" smtClean="0">
                <a:latin typeface="メイリオ" panose="020B0604030504040204" pitchFamily="50" charset="-128"/>
                <a:ea typeface="メイリオ" panose="020B0604030504040204" pitchFamily="50" charset="-128"/>
              </a:rPr>
              <a:t>06-6221-2752</a:t>
            </a:r>
            <a:r>
              <a:rPr kumimoji="1" lang="ja-JP" altLang="en-US" sz="1050" dirty="0" smtClean="0">
                <a:latin typeface="メイリオ" panose="020B0604030504040204" pitchFamily="50" charset="-128"/>
                <a:ea typeface="メイリオ" panose="020B0604030504040204" pitchFamily="50" charset="-128"/>
              </a:rPr>
              <a:t>ま</a:t>
            </a:r>
            <a:r>
              <a:rPr kumimoji="1" lang="ja-JP" altLang="en-US" sz="1050" dirty="0" smtClean="0"/>
              <a:t>で</a:t>
            </a:r>
            <a:endParaRPr kumimoji="1" lang="ja-JP" altLang="en-US" sz="1050" dirty="0"/>
          </a:p>
        </p:txBody>
      </p:sp>
      <p:sp>
        <p:nvSpPr>
          <p:cNvPr id="5" name="正方形/長方形 4"/>
          <p:cNvSpPr/>
          <p:nvPr/>
        </p:nvSpPr>
        <p:spPr>
          <a:xfrm>
            <a:off x="4305300" y="8667732"/>
            <a:ext cx="2458463" cy="41885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５月</a:t>
            </a:r>
            <a:r>
              <a:rPr lang="ja-JP" altLang="en-US" dirty="0" smtClean="0"/>
              <a:t>１</a:t>
            </a:r>
            <a:r>
              <a:rPr lang="ja-JP" altLang="en-US" dirty="0"/>
              <a:t>８</a:t>
            </a:r>
            <a:r>
              <a:rPr kumimoji="1" lang="ja-JP" altLang="en-US" dirty="0" smtClean="0"/>
              <a:t>日</a:t>
            </a:r>
            <a:r>
              <a:rPr kumimoji="1" lang="en-US" altLang="ja-JP" dirty="0" smtClean="0"/>
              <a:t>(</a:t>
            </a:r>
            <a:r>
              <a:rPr lang="ja-JP" altLang="en-US" dirty="0"/>
              <a:t>金</a:t>
            </a:r>
            <a:r>
              <a:rPr kumimoji="1" lang="ja-JP" altLang="en-US" dirty="0" smtClean="0"/>
              <a:t>）必着</a:t>
            </a:r>
            <a:endParaRPr kumimoji="1" lang="ja-JP" altLang="en-US" dirty="0"/>
          </a:p>
        </p:txBody>
      </p:sp>
      <p:sp>
        <p:nvSpPr>
          <p:cNvPr id="11" name="円/楕円 10"/>
          <p:cNvSpPr/>
          <p:nvPr/>
        </p:nvSpPr>
        <p:spPr>
          <a:xfrm>
            <a:off x="5507466" y="1151408"/>
            <a:ext cx="1256297" cy="10330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t>主催</a:t>
            </a:r>
            <a:endParaRPr lang="en-US" altLang="ja-JP" sz="1100" dirty="0"/>
          </a:p>
          <a:p>
            <a:r>
              <a:rPr kumimoji="1" lang="ja-JP" altLang="en-US" sz="1100" dirty="0" smtClean="0"/>
              <a:t>日本システムクリエイト大阪営業所</a:t>
            </a:r>
            <a:endParaRPr kumimoji="1" lang="ja-JP" altLang="en-US" sz="1100" dirty="0"/>
          </a:p>
        </p:txBody>
      </p:sp>
      <p:sp>
        <p:nvSpPr>
          <p:cNvPr id="8" name="フローチャート: 結合子 7"/>
          <p:cNvSpPr/>
          <p:nvPr/>
        </p:nvSpPr>
        <p:spPr>
          <a:xfrm>
            <a:off x="0" y="522543"/>
            <a:ext cx="1144988" cy="100428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3200" dirty="0">
                <a:latin typeface="Arial Black" panose="020B0A04020102020204" pitchFamily="34" charset="0"/>
              </a:rPr>
              <a:t>5</a:t>
            </a:r>
            <a:r>
              <a:rPr kumimoji="1" lang="ja-JP" altLang="en-US" sz="3200" dirty="0" smtClean="0">
                <a:latin typeface="Arial Black" panose="020B0A04020102020204" pitchFamily="34" charset="0"/>
              </a:rPr>
              <a:t>月</a:t>
            </a:r>
            <a:endParaRPr kumimoji="1" lang="ja-JP" altLang="en-US" sz="3200" dirty="0">
              <a:latin typeface="Arial Black" panose="020B0A04020102020204" pitchFamily="34" charset="0"/>
            </a:endParaRPr>
          </a:p>
        </p:txBody>
      </p:sp>
      <p:sp>
        <p:nvSpPr>
          <p:cNvPr id="9" name="フローチャート: 結合子 8"/>
          <p:cNvSpPr/>
          <p:nvPr/>
        </p:nvSpPr>
        <p:spPr>
          <a:xfrm>
            <a:off x="743084" y="660712"/>
            <a:ext cx="1268596" cy="1100321"/>
          </a:xfrm>
          <a:prstGeom prst="flowChart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2400" dirty="0" smtClean="0">
                <a:latin typeface="Arial Black" panose="020B0A04020102020204" pitchFamily="34" charset="0"/>
              </a:rPr>
              <a:t>27</a:t>
            </a:r>
            <a:r>
              <a:rPr kumimoji="1" lang="ja-JP" altLang="en-US" sz="2400" dirty="0" smtClean="0">
                <a:latin typeface="Arial Black" panose="020B0A04020102020204" pitchFamily="34" charset="0"/>
              </a:rPr>
              <a:t>日</a:t>
            </a:r>
            <a:endParaRPr kumimoji="1" lang="en-US" altLang="ja-JP" sz="2400" dirty="0" smtClean="0">
              <a:latin typeface="Arial Black" panose="020B0A04020102020204" pitchFamily="34" charset="0"/>
            </a:endParaRPr>
          </a:p>
          <a:p>
            <a:pPr algn="ctr"/>
            <a:r>
              <a:rPr lang="en-US" altLang="ja-JP" sz="2400" dirty="0" smtClean="0">
                <a:latin typeface="Arial Black" panose="020B0A04020102020204" pitchFamily="34" charset="0"/>
              </a:rPr>
              <a:t>Sun.</a:t>
            </a:r>
            <a:endParaRPr kumimoji="1" lang="ja-JP" altLang="en-US" sz="2400" dirty="0">
              <a:latin typeface="Arial Black" panose="020B0A04020102020204" pitchFamily="34" charset="0"/>
            </a:endParaRPr>
          </a:p>
        </p:txBody>
      </p:sp>
      <p:sp>
        <p:nvSpPr>
          <p:cNvPr id="2" name="正方形/長方形 1"/>
          <p:cNvSpPr/>
          <p:nvPr/>
        </p:nvSpPr>
        <p:spPr>
          <a:xfrm>
            <a:off x="116574" y="5228309"/>
            <a:ext cx="5239198" cy="761747"/>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最新かつ正確な</a:t>
            </a:r>
            <a:r>
              <a:rPr lang="ja-JP" altLang="en-US" sz="1050" dirty="0" smtClean="0">
                <a:latin typeface="メイリオ" panose="020B0604030504040204" pitchFamily="50" charset="-128"/>
                <a:ea typeface="メイリオ" panose="020B0604030504040204" pitchFamily="50" charset="-128"/>
              </a:rPr>
              <a:t>保険請求に</a:t>
            </a:r>
            <a:r>
              <a:rPr lang="ja-JP" altLang="en-US" sz="1050" dirty="0">
                <a:latin typeface="メイリオ" panose="020B0604030504040204" pitchFamily="50" charset="-128"/>
                <a:ea typeface="メイリオ" panose="020B0604030504040204" pitchFamily="50" charset="-128"/>
              </a:rPr>
              <a:t>関する情報を</a:t>
            </a:r>
            <a:r>
              <a:rPr lang="ja-JP" altLang="en-US" sz="1050" dirty="0" smtClean="0">
                <a:latin typeface="メイリオ" panose="020B0604030504040204" pitchFamily="50" charset="-128"/>
                <a:ea typeface="メイリオ" panose="020B0604030504040204" pitchFamily="50" charset="-128"/>
              </a:rPr>
              <a:t>得ることができます。　</a:t>
            </a:r>
            <a:endParaRPr lang="en-US" altLang="ja-JP" sz="1050" dirty="0" smtClean="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rPr>
              <a:t>6</a:t>
            </a:r>
            <a:r>
              <a:rPr lang="ja-JP" altLang="en-US" sz="1050" dirty="0" smtClean="0">
                <a:latin typeface="メイリオ" panose="020B0604030504040204" pitchFamily="50" charset="-128"/>
                <a:ea typeface="メイリオ" panose="020B0604030504040204" pitchFamily="50" charset="-128"/>
              </a:rPr>
              <a:t>月予定の料金改定について</a:t>
            </a:r>
            <a:endParaRPr lang="en-US" altLang="ja-JP" sz="1050" dirty="0" smtClean="0">
              <a:latin typeface="メイリオ" panose="020B0604030504040204" pitchFamily="50" charset="-128"/>
              <a:ea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rPr>
              <a:t>4</a:t>
            </a:r>
            <a:r>
              <a:rPr lang="ja-JP" altLang="en-US" sz="1050" dirty="0" smtClean="0">
                <a:latin typeface="メイリオ" panose="020B0604030504040204" pitchFamily="50" charset="-128"/>
                <a:ea typeface="メイリオ" panose="020B0604030504040204" pitchFamily="50" charset="-128"/>
              </a:rPr>
              <a:t>月からの受領委任申請の要件変更に伴う開業中の先生方の影響について</a:t>
            </a:r>
          </a:p>
          <a:p>
            <a:r>
              <a:rPr lang="ja-JP" altLang="en-US" sz="1050" dirty="0" smtClean="0">
                <a:latin typeface="メイリオ" panose="020B0604030504040204" pitchFamily="50" charset="-128"/>
                <a:ea typeface="メイリオ" panose="020B0604030504040204" pitchFamily="50" charset="-128"/>
              </a:rPr>
              <a:t>保険売上が減少する中で効果的なコスト削減方法を知ることができます。</a:t>
            </a:r>
            <a:endParaRPr lang="ja-JP" altLang="en-US"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40661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1482</TotalTime>
  <Words>67</Words>
  <Application>Microsoft Office PowerPoint</Application>
  <PresentationFormat>A4 210 x 297 mm</PresentationFormat>
  <Paragraphs>27</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HGP創英角ｺﾞｼｯｸUB</vt:lpstr>
      <vt:lpstr>ＭＳ Ｐゴシック</vt:lpstr>
      <vt:lpstr>メイリオ</vt:lpstr>
      <vt:lpstr>Arial</vt:lpstr>
      <vt:lpstr>Arial Black</vt:lpstr>
      <vt:lpstr>Calibri</vt:lpstr>
      <vt:lpstr>Calibri Light</vt:lpstr>
      <vt:lpstr>Office テーマ</vt:lpstr>
      <vt:lpstr>     柔道整復療養費講習会＆　　　　　　　　　　    コスト削減セミナー     時間　   ：１３：１５～１６：４５（受付開始：１3：００）   開催場所：北浜フォーラム(大阪証券取引所ビル３F　京阪北浜駅２８番出口)   講師　　：殿部　根守先生（全国柔道整復師連合会常任理事）　 　　　　　　　         全国柔道整復師連合会は施術者の代表として厚労省の柔道整復療養費検討専門 　　　　　　            委員会に専門委員を輩出している団体です http://www.jusei-rengo.com/ 　　　　　　　前田　伸彦氏　 (一般社団法人全国柔道整復師支援機構　代表理事）   参加費   ：①弊社システムご利用中の場合　　　　　　　　   ￥2,000(税込） 　　　　　　②弊社システムご利用中の先生からのご紹介の場合￥2,000(税込)  　　　　　　③上記①・②以外の場合　　　　　　　         　 \３,000(税込)  　　　　　　　　　　　　　　　　　　　　　　　　当日受付にてお支払い下さい  定員　   ：50名（定員に達し次第、受付終了となります。）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板垣紀子</dc:creator>
  <cp:lastModifiedBy>板垣 克彦</cp:lastModifiedBy>
  <cp:revision>94</cp:revision>
  <cp:lastPrinted>2018-04-18T09:41:39Z</cp:lastPrinted>
  <dcterms:created xsi:type="dcterms:W3CDTF">2016-03-29T09:56:20Z</dcterms:created>
  <dcterms:modified xsi:type="dcterms:W3CDTF">2018-04-18T10:25:03Z</dcterms:modified>
</cp:coreProperties>
</file>